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
  </p:notesMasterIdLst>
  <p:sldIdLst>
    <p:sldId id="256" r:id="rId2"/>
    <p:sldId id="257" r:id="rId3"/>
    <p:sldId id="258" r:id="rId4"/>
    <p:sldId id="268" r:id="rId5"/>
    <p:sldId id="259" r:id="rId6"/>
    <p:sldId id="260" r:id="rId7"/>
    <p:sldId id="261" r:id="rId8"/>
    <p:sldId id="262" r:id="rId9"/>
    <p:sldId id="263" r:id="rId10"/>
    <p:sldId id="264" r:id="rId11"/>
    <p:sldId id="265" r:id="rId12"/>
    <p:sldId id="266" r:id="rId13"/>
    <p:sldId id="269"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86559" autoAdjust="0"/>
  </p:normalViewPr>
  <p:slideViewPr>
    <p:cSldViewPr>
      <p:cViewPr>
        <p:scale>
          <a:sx n="55" d="100"/>
          <a:sy n="55" d="100"/>
        </p:scale>
        <p:origin x="-1806" y="-15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7F5FFB4-6672-4B24-BD49-EDD30920A136}" type="datetimeFigureOut">
              <a:rPr lang="en-US" smtClean="0"/>
              <a:pPr/>
              <a:t>2020-03-30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EC4F2B7-CD9D-4C5D-A0C0-B2B2D7A2D55A}"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Wingdings" pitchFamily="2" charset="2"/>
              <a:buChar char="Ø"/>
            </a:pPr>
            <a:r>
              <a:rPr lang="en-US" dirty="0" smtClean="0"/>
              <a:t>Taco Cabana, Inc.</a:t>
            </a:r>
            <a:r>
              <a:rPr lang="en-US" baseline="0" dirty="0" smtClean="0"/>
              <a:t> operated a chain of Mexican restaurants while Two Pesos, Inc. with a similar chain.</a:t>
            </a:r>
          </a:p>
          <a:p>
            <a:pPr>
              <a:buFont typeface="Wingdings" pitchFamily="2" charset="2"/>
              <a:buChar char="Ø"/>
            </a:pPr>
            <a:r>
              <a:rPr lang="en-US" baseline="0" dirty="0" smtClean="0"/>
              <a:t>In this trademark law case, Taco Cabana, the respondent had sued Two Pesos, Inc., the petitioner for the infringement of trade dress under </a:t>
            </a:r>
            <a:r>
              <a:rPr lang="en-US" sz="1200" b="0" i="0" kern="1200" dirty="0" smtClean="0">
                <a:solidFill>
                  <a:schemeClr val="tx1"/>
                </a:solidFill>
                <a:latin typeface="+mn-lt"/>
                <a:ea typeface="+mn-ea"/>
                <a:cs typeface="+mn-cs"/>
              </a:rPr>
              <a:t>§ 43(a) of</a:t>
            </a:r>
            <a:r>
              <a:rPr lang="en-US" sz="1200" b="0" i="0" kern="1200" baseline="0" dirty="0" smtClean="0">
                <a:solidFill>
                  <a:schemeClr val="tx1"/>
                </a:solidFill>
                <a:latin typeface="+mn-lt"/>
                <a:ea typeface="+mn-ea"/>
                <a:cs typeface="+mn-cs"/>
              </a:rPr>
              <a:t> the Trademark Act of 1946 (Lanham Act).</a:t>
            </a:r>
          </a:p>
          <a:p>
            <a:pPr>
              <a:buFont typeface="Wingdings" pitchFamily="2" charset="2"/>
              <a:buChar char="Ø"/>
            </a:pPr>
            <a:r>
              <a:rPr lang="en-US" sz="1200" b="0" i="0" kern="1200" baseline="0" dirty="0" smtClean="0">
                <a:solidFill>
                  <a:schemeClr val="tx1"/>
                </a:solidFill>
                <a:latin typeface="+mn-lt"/>
                <a:ea typeface="+mn-ea"/>
                <a:cs typeface="+mn-cs"/>
              </a:rPr>
              <a:t>This act provides that any person using in connection with any goods or services any description or representation that is false shall be liable to any person damage by such use.  </a:t>
            </a:r>
            <a:endParaRPr lang="en-US" dirty="0"/>
          </a:p>
        </p:txBody>
      </p:sp>
      <p:sp>
        <p:nvSpPr>
          <p:cNvPr id="4" name="Slide Number Placeholder 3"/>
          <p:cNvSpPr>
            <a:spLocks noGrp="1"/>
          </p:cNvSpPr>
          <p:nvPr>
            <p:ph type="sldNum" sz="quarter" idx="10"/>
          </p:nvPr>
        </p:nvSpPr>
        <p:spPr/>
        <p:txBody>
          <a:bodyPr/>
          <a:lstStyle/>
          <a:p>
            <a:fld id="{CEC4F2B7-CD9D-4C5D-A0C0-B2B2D7A2D55A}" type="slidenum">
              <a:rPr lang="en-US" smtClean="0"/>
              <a:pPr/>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Wingdings" pitchFamily="2" charset="2"/>
              <a:buChar char="Ø"/>
            </a:pPr>
            <a:r>
              <a:rPr lang="en-US" dirty="0" smtClean="0"/>
              <a:t>A trademark is a way that</a:t>
            </a:r>
            <a:r>
              <a:rPr lang="en-US" baseline="0" dirty="0" smtClean="0"/>
              <a:t> is used in order to distinguish service or product.</a:t>
            </a:r>
          </a:p>
          <a:p>
            <a:pPr>
              <a:buFont typeface="Wingdings" pitchFamily="2" charset="2"/>
              <a:buChar char="Ø"/>
            </a:pPr>
            <a:r>
              <a:rPr lang="en-US" baseline="0" dirty="0" smtClean="0"/>
              <a:t>A mark in order to be registered must be capable to distinguish goods of the applicant from the others.</a:t>
            </a:r>
          </a:p>
          <a:p>
            <a:pPr>
              <a:buFont typeface="Wingdings" pitchFamily="2" charset="2"/>
              <a:buChar char="Ø"/>
            </a:pPr>
            <a:r>
              <a:rPr lang="en-US" baseline="0" dirty="0" smtClean="0"/>
              <a:t>Categories of generally increasing distinctiveness are used in classification of marks. The classic formulation set out by Judge Friendly are generic, descriptive, suggestive, arbitrary and fanciful. The first tree categories of marks are considered to be intrinsic in nature and serve in identifying a particular product source and therefore are inherently deemed distinctive and therefore entitled to protection.  On the other hand, marks that are generic are unregistered as trademarks.</a:t>
            </a:r>
          </a:p>
          <a:p>
            <a:pPr marL="0" marR="0" indent="0" algn="l" defTabSz="914400" rtl="0" eaLnBrk="1" fontAlgn="auto" latinLnBrk="0" hangingPunct="1">
              <a:lnSpc>
                <a:spcPct val="100000"/>
              </a:lnSpc>
              <a:spcBef>
                <a:spcPts val="0"/>
              </a:spcBef>
              <a:spcAft>
                <a:spcPts val="0"/>
              </a:spcAft>
              <a:buClrTx/>
              <a:buSzTx/>
              <a:buFont typeface="Wingdings" pitchFamily="2" charset="2"/>
              <a:buChar char="Ø"/>
              <a:tabLst/>
              <a:defRPr/>
            </a:pPr>
            <a:r>
              <a:rPr lang="en-US" baseline="0" dirty="0" smtClean="0"/>
              <a:t>Under 43(a), there is protection of trade dress. Trade dress is the total business image and appearance.</a:t>
            </a:r>
            <a:endParaRPr lang="en-US" dirty="0" smtClean="0"/>
          </a:p>
          <a:p>
            <a:pPr>
              <a:buFont typeface="Wingdings" pitchFamily="2" charset="2"/>
              <a:buChar char="Ø"/>
            </a:pPr>
            <a:endParaRPr lang="en-US" baseline="0" dirty="0" smtClean="0"/>
          </a:p>
        </p:txBody>
      </p:sp>
      <p:sp>
        <p:nvSpPr>
          <p:cNvPr id="4" name="Slide Number Placeholder 3"/>
          <p:cNvSpPr>
            <a:spLocks noGrp="1"/>
          </p:cNvSpPr>
          <p:nvPr>
            <p:ph type="sldNum" sz="quarter" idx="10"/>
          </p:nvPr>
        </p:nvSpPr>
        <p:spPr/>
        <p:txBody>
          <a:bodyPr/>
          <a:lstStyle/>
          <a:p>
            <a:fld id="{CEC4F2B7-CD9D-4C5D-A0C0-B2B2D7A2D55A}" type="slidenum">
              <a:rPr lang="en-US" smtClean="0"/>
              <a:pPr/>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Wingdings" pitchFamily="2" charset="2"/>
              <a:buChar char="Ø"/>
            </a:pPr>
            <a:r>
              <a:rPr lang="en-US" dirty="0" smtClean="0"/>
              <a:t>The</a:t>
            </a:r>
            <a:r>
              <a:rPr lang="en-US" baseline="0" dirty="0" smtClean="0"/>
              <a:t> above picture shows the Taco Cabana in Dallas trade dress.</a:t>
            </a:r>
            <a:endParaRPr lang="en-US" dirty="0"/>
          </a:p>
        </p:txBody>
      </p:sp>
      <p:sp>
        <p:nvSpPr>
          <p:cNvPr id="4" name="Slide Number Placeholder 3"/>
          <p:cNvSpPr>
            <a:spLocks noGrp="1"/>
          </p:cNvSpPr>
          <p:nvPr>
            <p:ph type="sldNum" sz="quarter" idx="10"/>
          </p:nvPr>
        </p:nvSpPr>
        <p:spPr/>
        <p:txBody>
          <a:bodyPr/>
          <a:lstStyle/>
          <a:p>
            <a:fld id="{CEC4F2B7-CD9D-4C5D-A0C0-B2B2D7A2D55A}" type="slidenum">
              <a:rPr lang="en-US" smtClean="0"/>
              <a:pPr/>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Wingdings" pitchFamily="2" charset="2"/>
              <a:buChar char="Ø"/>
            </a:pPr>
            <a:r>
              <a:rPr lang="en-US" dirty="0" smtClean="0"/>
              <a:t>The trademark of Taco Cabana,</a:t>
            </a:r>
            <a:r>
              <a:rPr lang="en-US" baseline="0" dirty="0" smtClean="0"/>
              <a:t> Inc. was infringed by Two Pesos, Inc.</a:t>
            </a:r>
          </a:p>
          <a:p>
            <a:pPr>
              <a:buFont typeface="Wingdings" pitchFamily="2" charset="2"/>
              <a:buChar char="Ø"/>
            </a:pPr>
            <a:r>
              <a:rPr lang="en-US" baseline="0" dirty="0" smtClean="0"/>
              <a:t>Two Pesos, Inc. was able to infringe the trademark by just copying the design of </a:t>
            </a:r>
            <a:r>
              <a:rPr lang="en-US" baseline="0" smtClean="0"/>
              <a:t>Taco Cabana Inc. </a:t>
            </a:r>
            <a:endParaRPr lang="en-US"/>
          </a:p>
        </p:txBody>
      </p:sp>
      <p:sp>
        <p:nvSpPr>
          <p:cNvPr id="4" name="Slide Number Placeholder 3"/>
          <p:cNvSpPr>
            <a:spLocks noGrp="1"/>
          </p:cNvSpPr>
          <p:nvPr>
            <p:ph type="sldNum" sz="quarter" idx="10"/>
          </p:nvPr>
        </p:nvSpPr>
        <p:spPr/>
        <p:txBody>
          <a:bodyPr/>
          <a:lstStyle/>
          <a:p>
            <a:fld id="{CEC4F2B7-CD9D-4C5D-A0C0-B2B2D7A2D55A}" type="slidenum">
              <a:rPr lang="en-US" smtClean="0"/>
              <a:pPr/>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 typeface="Wingdings" pitchFamily="2" charset="2"/>
              <a:buChar char="Ø"/>
              <a:tabLst/>
              <a:defRPr/>
            </a:pPr>
            <a:r>
              <a:rPr lang="en-US" dirty="0" smtClean="0"/>
              <a:t>Any person who uses description or representation of a business which is false in connection with any goods or services shall be liable  to such use personal damage</a:t>
            </a:r>
            <a:r>
              <a:rPr lang="en-US" baseline="0" dirty="0" smtClean="0"/>
              <a:t> under </a:t>
            </a:r>
            <a:r>
              <a:rPr lang="en-US" sz="1200" b="0" i="0" kern="1200" dirty="0" smtClean="0">
                <a:solidFill>
                  <a:schemeClr val="tx1"/>
                </a:solidFill>
                <a:latin typeface="+mn-lt"/>
                <a:ea typeface="+mn-ea"/>
                <a:cs typeface="+mn-cs"/>
              </a:rPr>
              <a:t>§ </a:t>
            </a:r>
            <a:r>
              <a:rPr lang="en-US" dirty="0" smtClean="0"/>
              <a:t>43(a) of the Trademark Act of 1946 (</a:t>
            </a:r>
            <a:r>
              <a:rPr lang="en-US" dirty="0" err="1" smtClean="0"/>
              <a:t>Lahman</a:t>
            </a:r>
            <a:r>
              <a:rPr lang="en-US" dirty="0" smtClean="0"/>
              <a:t> Act) applies. </a:t>
            </a:r>
          </a:p>
          <a:p>
            <a:pPr>
              <a:buFont typeface="Wingdings" pitchFamily="2" charset="2"/>
              <a:buChar char="Ø"/>
            </a:pPr>
            <a:r>
              <a:rPr lang="en-US" dirty="0" smtClean="0"/>
              <a:t>Under  43(a)</a:t>
            </a:r>
            <a:r>
              <a:rPr lang="en-US" baseline="0" dirty="0" smtClean="0"/>
              <a:t> the jury was instructed by the District Court that the trade dress was protected if either was inherently distinctive or had acquired a secondary meaning or an association that was unique with a specific source. </a:t>
            </a:r>
          </a:p>
          <a:p>
            <a:pPr>
              <a:buFont typeface="Wingdings" pitchFamily="2" charset="2"/>
              <a:buChar char="Ø"/>
            </a:pPr>
            <a:r>
              <a:rPr lang="en-US" baseline="0" dirty="0" smtClean="0"/>
              <a:t>Trade dress refers to the business total image and appearance.</a:t>
            </a:r>
            <a:endParaRPr lang="en-US" dirty="0"/>
          </a:p>
        </p:txBody>
      </p:sp>
      <p:sp>
        <p:nvSpPr>
          <p:cNvPr id="4" name="Slide Number Placeholder 3"/>
          <p:cNvSpPr>
            <a:spLocks noGrp="1"/>
          </p:cNvSpPr>
          <p:nvPr>
            <p:ph type="sldNum" sz="quarter" idx="10"/>
          </p:nvPr>
        </p:nvSpPr>
        <p:spPr/>
        <p:txBody>
          <a:bodyPr/>
          <a:lstStyle/>
          <a:p>
            <a:fld id="{CEC4F2B7-CD9D-4C5D-A0C0-B2B2D7A2D55A}" type="slidenum">
              <a:rPr lang="en-US" smtClean="0"/>
              <a:pPr/>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Wingdings" pitchFamily="2" charset="2"/>
              <a:buChar char="Ø"/>
            </a:pPr>
            <a:r>
              <a:rPr lang="en-US" dirty="0" smtClean="0"/>
              <a:t>The trade dress of Taco Cabana,</a:t>
            </a:r>
            <a:r>
              <a:rPr lang="en-US" baseline="0" dirty="0" smtClean="0"/>
              <a:t> Inc. was found by the jury to be inherently distinctive but had not acquired a secondary meaning.</a:t>
            </a:r>
          </a:p>
          <a:p>
            <a:pPr>
              <a:buFont typeface="Wingdings" pitchFamily="2" charset="2"/>
              <a:buChar char="Ø"/>
            </a:pPr>
            <a:r>
              <a:rPr lang="en-US" baseline="0" dirty="0" smtClean="0"/>
              <a:t>The jury had been told that the trade dress of Taco Cabana was protected if it either was inherently distinctive or had acquired a secondary meaning.</a:t>
            </a:r>
          </a:p>
          <a:p>
            <a:pPr>
              <a:buFont typeface="Wingdings" pitchFamily="2" charset="2"/>
              <a:buChar char="Ø"/>
            </a:pPr>
            <a:r>
              <a:rPr lang="en-US" baseline="0" dirty="0" smtClean="0"/>
              <a:t>The judgment was therefore entered awarding Taco Cabana damages.</a:t>
            </a:r>
          </a:p>
          <a:p>
            <a:pPr>
              <a:buFont typeface="Wingdings" pitchFamily="2" charset="2"/>
              <a:buChar char="Ø"/>
            </a:pPr>
            <a:r>
              <a:rPr lang="en-US" baseline="0" dirty="0" smtClean="0"/>
              <a:t> </a:t>
            </a:r>
            <a:endParaRPr lang="en-US" dirty="0"/>
          </a:p>
        </p:txBody>
      </p:sp>
      <p:sp>
        <p:nvSpPr>
          <p:cNvPr id="4" name="Slide Number Placeholder 3"/>
          <p:cNvSpPr>
            <a:spLocks noGrp="1"/>
          </p:cNvSpPr>
          <p:nvPr>
            <p:ph type="sldNum" sz="quarter" idx="10"/>
          </p:nvPr>
        </p:nvSpPr>
        <p:spPr/>
        <p:txBody>
          <a:bodyPr/>
          <a:lstStyle/>
          <a:p>
            <a:fld id="{CEC4F2B7-CD9D-4C5D-A0C0-B2B2D7A2D55A}" type="slidenum">
              <a:rPr lang="en-US" smtClean="0"/>
              <a:pPr/>
              <a:t>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Wingdings" pitchFamily="2" charset="2"/>
              <a:buChar char="Ø"/>
            </a:pPr>
            <a:r>
              <a:rPr lang="en-US" dirty="0" smtClean="0"/>
              <a:t>The trial court when calculating damages held that Two</a:t>
            </a:r>
            <a:r>
              <a:rPr lang="en-US" baseline="0" dirty="0" smtClean="0"/>
              <a:t> Pesos had deliberately and intentionally infringed the trade dress of Taco Cabana. </a:t>
            </a:r>
          </a:p>
          <a:p>
            <a:pPr>
              <a:buFont typeface="Wingdings" pitchFamily="2" charset="2"/>
              <a:buChar char="Ø"/>
            </a:pPr>
            <a:r>
              <a:rPr lang="en-US" baseline="0" dirty="0" smtClean="0"/>
              <a:t>However, despite Two Pesos appealing, the Court of Appeal ruled their instructions stated adequately the applicable law and the evidence supported the findings of the jury.</a:t>
            </a:r>
          </a:p>
          <a:p>
            <a:pPr>
              <a:buFont typeface="Wingdings" pitchFamily="2" charset="2"/>
              <a:buChar char="Ø"/>
            </a:pPr>
            <a:r>
              <a:rPr lang="en-US" baseline="0" dirty="0" smtClean="0"/>
              <a:t>The argument of the petitioner, Two Pesos were rejected by the Court of Appeal as the petitioner had argued that a finding of no secondary meaning contradicted inherent distinctiveness finding. </a:t>
            </a:r>
            <a:endParaRPr lang="en-US" dirty="0"/>
          </a:p>
        </p:txBody>
      </p:sp>
      <p:sp>
        <p:nvSpPr>
          <p:cNvPr id="4" name="Slide Number Placeholder 3"/>
          <p:cNvSpPr>
            <a:spLocks noGrp="1"/>
          </p:cNvSpPr>
          <p:nvPr>
            <p:ph type="sldNum" sz="quarter" idx="10"/>
          </p:nvPr>
        </p:nvSpPr>
        <p:spPr/>
        <p:txBody>
          <a:bodyPr/>
          <a:lstStyle/>
          <a:p>
            <a:fld id="{CEC4F2B7-CD9D-4C5D-A0C0-B2B2D7A2D55A}" type="slidenum">
              <a:rPr lang="en-US" smtClean="0"/>
              <a:pPr/>
              <a:t>8</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Wingdings" pitchFamily="2" charset="2"/>
              <a:buChar char="Ø"/>
            </a:pPr>
            <a:r>
              <a:rPr lang="en-US" dirty="0" smtClean="0"/>
              <a:t>The picture shown in the above slide shows how Two</a:t>
            </a:r>
            <a:r>
              <a:rPr lang="en-US" baseline="0" dirty="0" smtClean="0"/>
              <a:t> Pesos, Inc. infringed the Taco Cabana, Inc. trademark.</a:t>
            </a:r>
          </a:p>
          <a:p>
            <a:pPr>
              <a:buFont typeface="Wingdings" pitchFamily="2" charset="2"/>
              <a:buChar char="Ø"/>
            </a:pPr>
            <a:r>
              <a:rPr lang="en-US" baseline="0" dirty="0" smtClean="0"/>
              <a:t>Two Pesos Inc. has exactly copied the design of Taco Cabana, Inc. which was a Mexican restaurants operator. </a:t>
            </a:r>
            <a:endParaRPr lang="en-US" dirty="0"/>
          </a:p>
        </p:txBody>
      </p:sp>
      <p:sp>
        <p:nvSpPr>
          <p:cNvPr id="4" name="Slide Number Placeholder 3"/>
          <p:cNvSpPr>
            <a:spLocks noGrp="1"/>
          </p:cNvSpPr>
          <p:nvPr>
            <p:ph type="sldNum" sz="quarter" idx="10"/>
          </p:nvPr>
        </p:nvSpPr>
        <p:spPr/>
        <p:txBody>
          <a:bodyPr/>
          <a:lstStyle/>
          <a:p>
            <a:fld id="{CEC4F2B7-CD9D-4C5D-A0C0-B2B2D7A2D55A}" type="slidenum">
              <a:rPr lang="en-US" smtClean="0"/>
              <a:pPr/>
              <a:t>9</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Wingdings" pitchFamily="2" charset="2"/>
              <a:buChar char="Ø"/>
            </a:pPr>
            <a:r>
              <a:rPr lang="en-US" dirty="0" smtClean="0"/>
              <a:t>The Lanham Act prohibits the use of marks which is misleading and deceptive.</a:t>
            </a:r>
          </a:p>
          <a:p>
            <a:pPr>
              <a:buFont typeface="Wingdings" pitchFamily="2" charset="2"/>
              <a:buChar char="Ø"/>
            </a:pPr>
            <a:r>
              <a:rPr lang="en-US" dirty="0" smtClean="0"/>
              <a:t>The</a:t>
            </a:r>
            <a:r>
              <a:rPr lang="en-US" baseline="0" dirty="0" smtClean="0"/>
              <a:t> act also protect business owners against competition which is unfair.</a:t>
            </a:r>
          </a:p>
          <a:p>
            <a:pPr>
              <a:buFont typeface="Wingdings" pitchFamily="2" charset="2"/>
              <a:buChar char="Ø"/>
            </a:pPr>
            <a:r>
              <a:rPr lang="en-US" baseline="0" dirty="0" smtClean="0"/>
              <a:t>Lanham Act defines trademarks as </a:t>
            </a:r>
            <a:r>
              <a:rPr lang="en-US" sz="1200" b="0" i="0" kern="1200" dirty="0" smtClean="0">
                <a:solidFill>
                  <a:schemeClr val="tx1"/>
                </a:solidFill>
                <a:latin typeface="+mn-lt"/>
                <a:ea typeface="+mn-ea"/>
                <a:cs typeface="+mn-cs"/>
              </a:rPr>
              <a:t>"any word, name, symbol, or device or any combination thereof" used by any person "to identify and distinguish his or her goods, including a unique product, from those manufactured or sold by others and to indicate the source of the goods, even if that source is unknown.“</a:t>
            </a:r>
          </a:p>
          <a:p>
            <a:pPr>
              <a:buFont typeface="Wingdings" pitchFamily="2" charset="2"/>
              <a:buChar char="Ø"/>
            </a:pPr>
            <a:r>
              <a:rPr lang="en-US" sz="1200" b="0" i="0" kern="1200" dirty="0" smtClean="0">
                <a:solidFill>
                  <a:schemeClr val="tx1"/>
                </a:solidFill>
                <a:latin typeface="+mn-lt"/>
                <a:ea typeface="+mn-ea"/>
                <a:cs typeface="+mn-cs"/>
              </a:rPr>
              <a:t>“A trademark is considered ‘distinctive and capable of being protected’ if it ‘either (1) is inherently distinctive or (2) has acquired distinctiveness through secondary meaning.’ However, a claim for trademark infringement requires ‘proof of the likelihood of confusion’. ”</a:t>
            </a:r>
            <a:endParaRPr lang="en-US" dirty="0"/>
          </a:p>
        </p:txBody>
      </p:sp>
      <p:sp>
        <p:nvSpPr>
          <p:cNvPr id="4" name="Slide Number Placeholder 3"/>
          <p:cNvSpPr>
            <a:spLocks noGrp="1"/>
          </p:cNvSpPr>
          <p:nvPr>
            <p:ph type="sldNum" sz="quarter" idx="10"/>
          </p:nvPr>
        </p:nvSpPr>
        <p:spPr/>
        <p:txBody>
          <a:bodyPr/>
          <a:lstStyle/>
          <a:p>
            <a:fld id="{CEC4F2B7-CD9D-4C5D-A0C0-B2B2D7A2D55A}" type="slidenum">
              <a:rPr lang="en-US" smtClean="0"/>
              <a:pPr/>
              <a:t>10</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Wingdings" pitchFamily="2" charset="2"/>
              <a:buChar char="Ø"/>
            </a:pPr>
            <a:r>
              <a:rPr lang="en-US" dirty="0" smtClean="0"/>
              <a:t>This infringement was by where the design of Taco Cabana</a:t>
            </a:r>
            <a:r>
              <a:rPr lang="en-US" baseline="0" dirty="0" smtClean="0"/>
              <a:t>, Inc had been copied by Two Pesos, Inc.</a:t>
            </a:r>
          </a:p>
          <a:p>
            <a:pPr>
              <a:buFont typeface="Wingdings" pitchFamily="2" charset="2"/>
              <a:buChar char="Ø"/>
            </a:pPr>
            <a:r>
              <a:rPr lang="en-US" baseline="0" dirty="0" smtClean="0"/>
              <a:t>The trade dress is exactly what had been infringed where Two Pesos copied Taco Cabana business image and appearance.</a:t>
            </a:r>
          </a:p>
          <a:p>
            <a:pPr>
              <a:buFont typeface="Wingdings" pitchFamily="2" charset="2"/>
              <a:buChar char="Ø"/>
            </a:pPr>
            <a:r>
              <a:rPr lang="en-US" baseline="0" dirty="0" smtClean="0"/>
              <a:t>The conclusion of Justice Byron white was that trade dress under the </a:t>
            </a:r>
            <a:r>
              <a:rPr lang="en-US" baseline="0" dirty="0" err="1" smtClean="0"/>
              <a:t>Lahman</a:t>
            </a:r>
            <a:r>
              <a:rPr lang="en-US" baseline="0" dirty="0" smtClean="0"/>
              <a:t> Act is inherently distinctive and that no need for proving secondary meaning in suits to protect trademark by the plaintiffs.</a:t>
            </a:r>
          </a:p>
          <a:p>
            <a:pPr>
              <a:buFont typeface="Wingdings" pitchFamily="2" charset="2"/>
              <a:buChar char="Ø"/>
            </a:pPr>
            <a:r>
              <a:rPr lang="en-US" baseline="0" dirty="0" smtClean="0"/>
              <a:t>The court upheld an award of $3.7 million in damages and ultimately all of assets owned by two Pesos, Inc. were acquired by Taco Cabana for $22 million in 1993.   </a:t>
            </a:r>
            <a:endParaRPr lang="en-US" dirty="0"/>
          </a:p>
        </p:txBody>
      </p:sp>
      <p:sp>
        <p:nvSpPr>
          <p:cNvPr id="4" name="Slide Number Placeholder 3"/>
          <p:cNvSpPr>
            <a:spLocks noGrp="1"/>
          </p:cNvSpPr>
          <p:nvPr>
            <p:ph type="sldNum" sz="quarter" idx="10"/>
          </p:nvPr>
        </p:nvSpPr>
        <p:spPr/>
        <p:txBody>
          <a:bodyPr/>
          <a:lstStyle/>
          <a:p>
            <a:fld id="{CEC4F2B7-CD9D-4C5D-A0C0-B2B2D7A2D55A}" type="slidenum">
              <a:rPr lang="en-US" smtClean="0"/>
              <a:pPr/>
              <a:t>11</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Wingdings" pitchFamily="2" charset="2"/>
              <a:buChar char="Ø"/>
            </a:pPr>
            <a:r>
              <a:rPr lang="en-US" dirty="0" smtClean="0"/>
              <a:t>Copying the restaurants design, Two Pesos</a:t>
            </a:r>
            <a:r>
              <a:rPr lang="en-US" baseline="0" dirty="0" smtClean="0"/>
              <a:t> had infringed trade dress of Taco Cabana, Inc. and Justice Byron White concluded what my judgment would have been where the plaintiffs are not required to prove secondary meaning in suits in their trademark protection. </a:t>
            </a:r>
          </a:p>
          <a:p>
            <a:pPr>
              <a:buFont typeface="Wingdings" pitchFamily="2" charset="2"/>
              <a:buChar char="Ø"/>
            </a:pPr>
            <a:r>
              <a:rPr lang="en-US" baseline="0" dirty="0" smtClean="0"/>
              <a:t>I am okay with the damages awarded as well as Taco Cabana ultimately acquiring all assets of Two Pesos meant well for the two restaurants. </a:t>
            </a:r>
            <a:endParaRPr lang="en-US" dirty="0"/>
          </a:p>
        </p:txBody>
      </p:sp>
      <p:sp>
        <p:nvSpPr>
          <p:cNvPr id="4" name="Slide Number Placeholder 3"/>
          <p:cNvSpPr>
            <a:spLocks noGrp="1"/>
          </p:cNvSpPr>
          <p:nvPr>
            <p:ph type="sldNum" sz="quarter" idx="10"/>
          </p:nvPr>
        </p:nvSpPr>
        <p:spPr/>
        <p:txBody>
          <a:bodyPr/>
          <a:lstStyle/>
          <a:p>
            <a:fld id="{CEC4F2B7-CD9D-4C5D-A0C0-B2B2D7A2D55A}" type="slidenum">
              <a:rPr lang="en-US" smtClean="0"/>
              <a:pPr/>
              <a:t>12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1ECA8B34-4A6A-406B-9217-128F2291EB93}" type="datetime1">
              <a:rPr lang="en-US" smtClean="0"/>
              <a:pPr/>
              <a:t>2020-03-30</a:t>
            </a:fld>
            <a:endParaRPr lang="en-US"/>
          </a:p>
        </p:txBody>
      </p:sp>
      <p:sp>
        <p:nvSpPr>
          <p:cNvPr id="17" name="Footer Placeholder 16"/>
          <p:cNvSpPr>
            <a:spLocks noGrp="1"/>
          </p:cNvSpPr>
          <p:nvPr>
            <p:ph type="ftr" sz="quarter" idx="11"/>
          </p:nvPr>
        </p:nvSpPr>
        <p:spPr/>
        <p:txBody>
          <a:bodyPr/>
          <a:lstStyle/>
          <a:p>
            <a:endParaRPr lang="en-US"/>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BAC3C97B-FEB6-4BC4-BA88-AB21D02882D4}" type="slidenum">
              <a:rPr lang="en-US" smtClean="0"/>
              <a:pPr/>
              <a:t>‹#›</a:t>
            </a:fld>
            <a:endParaRPr lang="en-US"/>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0A394245-1A19-435D-B58C-F5F1158E7F5C}" type="datetime1">
              <a:rPr lang="en-US" smtClean="0"/>
              <a:pPr/>
              <a:t>2020-03-30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4361688" y="1026372"/>
            <a:ext cx="457200" cy="441325"/>
          </a:xfrm>
        </p:spPr>
        <p:txBody>
          <a:bodyPr/>
          <a:lstStyle/>
          <a:p>
            <a:fld id="{BAC3C97B-FEB6-4BC4-BA88-AB21D02882D4}" type="slidenum">
              <a:rPr lang="en-US" smtClean="0"/>
              <a:pPr/>
              <a:t>‹#›</a:t>
            </a:fld>
            <a:endParaRPr lang="en-US"/>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775819EB-4BE4-49EC-9EAB-8D66156992BE}" type="datetime1">
              <a:rPr lang="en-US" smtClean="0"/>
              <a:pPr/>
              <a:t>2020-03-30</a:t>
            </a:fld>
            <a:endParaRPr lang="en-US"/>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BAC3C97B-FEB6-4BC4-BA88-AB21D02882D4}" type="slidenum">
              <a:rPr lang="en-US" smtClean="0"/>
              <a:pPr/>
              <a:t>‹#›</a:t>
            </a:fld>
            <a:endParaRPr lang="en-US"/>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E46EB031-2C93-4296-8266-2875D92AE8FB}" type="datetime1">
              <a:rPr lang="en-US" smtClean="0"/>
              <a:pPr/>
              <a:t>2020-03-30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C3C97B-FEB6-4BC4-BA88-AB21D02882D4}" type="slidenum">
              <a:rPr lang="en-US" smtClean="0"/>
              <a:pPr/>
              <a:t>‹#›</a:t>
            </a:fld>
            <a:endParaRPr lang="en-US"/>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D2D63DA9-F3CA-4BE3-892F-222CCB8FE89F}" type="datetime1">
              <a:rPr lang="en-US" smtClean="0"/>
              <a:pPr/>
              <a:t>2020-03-30</a:t>
            </a:fld>
            <a:endParaRPr lang="en-US"/>
          </a:p>
        </p:txBody>
      </p:sp>
      <p:sp>
        <p:nvSpPr>
          <p:cNvPr id="8" name="Footer Placeholder 7"/>
          <p:cNvSpPr>
            <a:spLocks noGrp="1"/>
          </p:cNvSpPr>
          <p:nvPr>
            <p:ph type="ftr" sz="quarter" idx="11"/>
          </p:nvPr>
        </p:nvSpPr>
        <p:spPr>
          <a:xfrm>
            <a:off x="304800" y="6409944"/>
            <a:ext cx="3581400" cy="365760"/>
          </a:xfrm>
        </p:spPr>
        <p:txBody>
          <a:bodyPr/>
          <a:lstStyle/>
          <a:p>
            <a:endParaRPr lang="en-US"/>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BAC3C97B-FEB6-4BC4-BA88-AB21D02882D4}"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4E84FF56-4495-452E-A71E-60A9E36746B1}" type="datetime1">
              <a:rPr lang="en-US" smtClean="0"/>
              <a:pPr/>
              <a:t>2020-03-30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4343400" y="1036020"/>
            <a:ext cx="457200" cy="441325"/>
          </a:xfrm>
        </p:spPr>
        <p:txBody>
          <a:bodyPr/>
          <a:lstStyle/>
          <a:p>
            <a:fld id="{BAC3C97B-FEB6-4BC4-BA88-AB21D02882D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039CAFD2-35CC-4928-ACDF-681453417D4A}" type="datetime1">
              <a:rPr lang="en-US" smtClean="0"/>
              <a:pPr/>
              <a:t>2020-03-30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BAC3C97B-FEB6-4BC4-BA88-AB21D02882D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BAC3C97B-FEB6-4BC4-BA88-AB21D02882D4}" type="slidenum">
              <a:rPr lang="en-US" smtClean="0"/>
              <a:pPr/>
              <a:t>‹#›</a:t>
            </a:fld>
            <a:endParaRPr lang="en-US"/>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A34F7DAD-90AF-4F05-BFA2-A305BB55D0B2}" type="datetime1">
              <a:rPr lang="en-US" smtClean="0"/>
              <a:pPr/>
              <a:t>2020-03-30</a:t>
            </a:fld>
            <a:endParaRPr lang="en-US"/>
          </a:p>
        </p:txBody>
      </p:sp>
      <p:sp>
        <p:nvSpPr>
          <p:cNvPr id="6" name="Footer Placeholder 5"/>
          <p:cNvSpPr>
            <a:spLocks noGrp="1"/>
          </p:cNvSpPr>
          <p:nvPr>
            <p:ph type="ftr" sz="quarter" idx="11"/>
          </p:nvPr>
        </p:nvSpPr>
        <p:spPr>
          <a:xfrm>
            <a:off x="301752" y="6410848"/>
            <a:ext cx="3383280" cy="365760"/>
          </a:xfrm>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BAC3C97B-FEB6-4BC4-BA88-AB21D02882D4}"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CD8E604B-658F-4BF7-8EAE-B1B957027F56}" type="datetime1">
              <a:rPr lang="en-US" smtClean="0"/>
              <a:pPr/>
              <a:t>2020-03-30</a:t>
            </a:fld>
            <a:endParaRPr lang="en-US"/>
          </a:p>
        </p:txBody>
      </p:sp>
      <p:sp>
        <p:nvSpPr>
          <p:cNvPr id="6" name="Footer Placeholder 5"/>
          <p:cNvSpPr>
            <a:spLocks noGrp="1"/>
          </p:cNvSpPr>
          <p:nvPr>
            <p:ph type="ftr" sz="quarter" idx="11"/>
          </p:nvPr>
        </p:nvSpPr>
        <p:spPr>
          <a:xfrm>
            <a:off x="301752" y="6410848"/>
            <a:ext cx="3584448" cy="365760"/>
          </a:xfr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82D34CB-E1D1-4C81-960B-75EBBA23D389}" type="datetime1">
              <a:rPr lang="en-US" smtClean="0"/>
              <a:pPr/>
              <a:t>2020-03-30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C3C97B-FEB6-4BC4-BA88-AB21D02882D4}"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BAC3C97B-FEB6-4BC4-BA88-AB21D02882D4}" type="slidenum">
              <a:rPr lang="en-US" smtClean="0"/>
              <a:pPr/>
              <a:t>‹#›</a:t>
            </a:fld>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FC2C5A1-D2DA-4BF9-9D37-C4DF3B803F44}" type="datetime1">
              <a:rPr lang="en-US" smtClean="0"/>
              <a:pPr/>
              <a:t>2020-03-30</a:t>
            </a:fld>
            <a:endParaRPr lang="en-US"/>
          </a:p>
        </p:txBody>
      </p:sp>
      <p:sp>
        <p:nvSpPr>
          <p:cNvPr id="5" name="Footer Placeholder 4"/>
          <p:cNvSpPr>
            <a:spLocks noGrp="1"/>
          </p:cNvSpPr>
          <p:nvPr>
            <p:ph type="ftr" sz="quarter" idx="11"/>
          </p:nvPr>
        </p:nvSpPr>
        <p:spPr/>
        <p:txBody>
          <a:bodyPr/>
          <a:lstStyle/>
          <a:p>
            <a:endParaRPr lang="en-US"/>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EB4181B3-8CC3-4FDC-A080-D650E56D2D24}" type="datetime1">
              <a:rPr lang="en-US" smtClean="0"/>
              <a:pPr/>
              <a:t>2020-03-30</a:t>
            </a:fld>
            <a:endParaRPr lang="en-US"/>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BAC3C97B-FEB6-4BC4-BA88-AB21D02882D4}" type="slidenum">
              <a:rPr lang="en-US" smtClean="0"/>
              <a:pPr/>
              <a:t>‹#›</a:t>
            </a:fld>
            <a:endParaRPr lang="en-US"/>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www.lexisnexis.com/community/casebrief/p/casebrief-two-pesos-inc-v-taco-cabana-inc" TargetMode="External"/><Relationship Id="rId2" Type="http://schemas.openxmlformats.org/officeDocument/2006/relationships/hyperlink" Target="http://www.casesofinterest.com/tiki/Two+Pesos+Inc.+v+Taco+Cabana+Inc." TargetMode="External"/><Relationship Id="rId1" Type="http://schemas.openxmlformats.org/officeDocument/2006/relationships/slideLayout" Target="../slideLayouts/slideLayout2.xml"/><Relationship Id="rId4" Type="http://schemas.openxmlformats.org/officeDocument/2006/relationships/hyperlink" Target="https://www.casebriefs.com/blog/law/intellectual-property-law/intellectual-property-keyed-to-merges/trademark-law/two-pesos-inc-v-taco-cabana-inc-2/"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5000" r="-25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962400"/>
            <a:ext cx="7772400" cy="1470025"/>
          </a:xfrm>
        </p:spPr>
        <p:txBody>
          <a:bodyPr>
            <a:normAutofit fontScale="90000"/>
          </a:bodyPr>
          <a:lstStyle/>
          <a:p>
            <a:r>
              <a:rPr lang="en-US" dirty="0" smtClean="0">
                <a:solidFill>
                  <a:srgbClr val="FFFF00"/>
                </a:solidFill>
              </a:rPr>
              <a:t>Name</a:t>
            </a:r>
            <a:br>
              <a:rPr lang="en-US" dirty="0" smtClean="0">
                <a:solidFill>
                  <a:srgbClr val="FFFF00"/>
                </a:solidFill>
              </a:rPr>
            </a:br>
            <a:r>
              <a:rPr lang="en-US" dirty="0">
                <a:solidFill>
                  <a:srgbClr val="FFFF00"/>
                </a:solidFill>
              </a:rPr>
              <a:t>I</a:t>
            </a:r>
            <a:r>
              <a:rPr lang="en-US" dirty="0" smtClean="0">
                <a:solidFill>
                  <a:srgbClr val="FFFF00"/>
                </a:solidFill>
              </a:rPr>
              <a:t>nstitution</a:t>
            </a:r>
            <a:br>
              <a:rPr lang="en-US" dirty="0" smtClean="0">
                <a:solidFill>
                  <a:srgbClr val="FFFF00"/>
                </a:solidFill>
              </a:rPr>
            </a:br>
            <a:r>
              <a:rPr lang="en-US" dirty="0" smtClean="0">
                <a:solidFill>
                  <a:srgbClr val="FFFF00"/>
                </a:solidFill>
              </a:rPr>
              <a:t>Date</a:t>
            </a:r>
            <a:br>
              <a:rPr lang="en-US" dirty="0" smtClean="0">
                <a:solidFill>
                  <a:srgbClr val="FFFF00"/>
                </a:solidFill>
              </a:rPr>
            </a:br>
            <a:r>
              <a:rPr lang="en-US" dirty="0" smtClean="0">
                <a:solidFill>
                  <a:srgbClr val="FFFF00"/>
                </a:solidFill>
              </a:rPr>
              <a:t>Trademark Law</a:t>
            </a:r>
            <a:endParaRPr lang="en-US" dirty="0">
              <a:solidFill>
                <a:srgbClr val="FFFF00"/>
              </a:solidFill>
            </a:endParaRPr>
          </a:p>
        </p:txBody>
      </p:sp>
      <p:sp>
        <p:nvSpPr>
          <p:cNvPr id="3" name="Slide Number Placeholder 2"/>
          <p:cNvSpPr>
            <a:spLocks noGrp="1"/>
          </p:cNvSpPr>
          <p:nvPr>
            <p:ph type="sldNum" sz="quarter" idx="12"/>
          </p:nvPr>
        </p:nvSpPr>
        <p:spPr/>
        <p:txBody>
          <a:bodyPr/>
          <a:lstStyle/>
          <a:p>
            <a:fld id="{BAC3C97B-FEB6-4BC4-BA88-AB21D02882D4}" type="slidenum">
              <a:rPr lang="en-US" smtClean="0"/>
              <a:pPr/>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70C0"/>
                </a:solidFill>
              </a:rPr>
              <a:t>Two Pesos, Inc. v. Taco Cabana, Inc.</a:t>
            </a:r>
            <a:endParaRPr lang="en-US" dirty="0">
              <a:solidFill>
                <a:srgbClr val="0070C0"/>
              </a:solidFill>
            </a:endParaRPr>
          </a:p>
        </p:txBody>
      </p:sp>
      <p:sp>
        <p:nvSpPr>
          <p:cNvPr id="3" name="Content Placeholder 2"/>
          <p:cNvSpPr>
            <a:spLocks noGrp="1"/>
          </p:cNvSpPr>
          <p:nvPr>
            <p:ph sz="quarter" idx="1"/>
          </p:nvPr>
        </p:nvSpPr>
        <p:spPr/>
        <p:txBody>
          <a:bodyPr/>
          <a:lstStyle/>
          <a:p>
            <a:pPr>
              <a:buFont typeface="Wingdings" pitchFamily="2" charset="2"/>
              <a:buChar char="Ø"/>
            </a:pPr>
            <a:r>
              <a:rPr lang="en-US" dirty="0" smtClean="0"/>
              <a:t>This was a United States Supreme Court trademark law case.</a:t>
            </a:r>
          </a:p>
          <a:p>
            <a:pPr>
              <a:buFont typeface="Wingdings" pitchFamily="2" charset="2"/>
              <a:buChar char="Ø"/>
            </a:pPr>
            <a:r>
              <a:rPr lang="en-US" dirty="0" smtClean="0"/>
              <a:t>Taco Cabana, Inc., in this case was the respondent.</a:t>
            </a:r>
          </a:p>
          <a:p>
            <a:pPr>
              <a:buFont typeface="Wingdings" pitchFamily="2" charset="2"/>
              <a:buChar char="Ø"/>
            </a:pPr>
            <a:r>
              <a:rPr lang="en-US" dirty="0" smtClean="0"/>
              <a:t>The petitioner of the case was Two Pesos, Inc.</a:t>
            </a:r>
            <a:endParaRPr lang="en-US" dirty="0"/>
          </a:p>
        </p:txBody>
      </p:sp>
      <p:pic>
        <p:nvPicPr>
          <p:cNvPr id="4" name="Picture 3" descr="TM.png"/>
          <p:cNvPicPr>
            <a:picLocks noChangeAspect="1"/>
          </p:cNvPicPr>
          <p:nvPr/>
        </p:nvPicPr>
        <p:blipFill>
          <a:blip r:embed="rId3"/>
          <a:stretch>
            <a:fillRect/>
          </a:stretch>
        </p:blipFill>
        <p:spPr>
          <a:xfrm>
            <a:off x="2057400" y="3733800"/>
            <a:ext cx="4419600" cy="2162175"/>
          </a:xfrm>
          <a:prstGeom prst="rect">
            <a:avLst/>
          </a:prstGeom>
        </p:spPr>
      </p:pic>
      <p:sp>
        <p:nvSpPr>
          <p:cNvPr id="5" name="Slide Number Placeholder 4"/>
          <p:cNvSpPr>
            <a:spLocks noGrp="1"/>
          </p:cNvSpPr>
          <p:nvPr>
            <p:ph type="sldNum" sz="quarter" idx="12"/>
          </p:nvPr>
        </p:nvSpPr>
        <p:spPr/>
        <p:txBody>
          <a:bodyPr/>
          <a:lstStyle/>
          <a:p>
            <a:fld id="{BAC3C97B-FEB6-4BC4-BA88-AB21D02882D4}" type="slidenum">
              <a:rPr lang="en-US" smtClean="0"/>
              <a:pPr/>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70C0"/>
                </a:solidFill>
              </a:rPr>
              <a:t>Why this case choice</a:t>
            </a:r>
            <a:endParaRPr lang="en-US" dirty="0">
              <a:solidFill>
                <a:srgbClr val="0070C0"/>
              </a:solidFill>
            </a:endParaRPr>
          </a:p>
        </p:txBody>
      </p:sp>
      <p:sp>
        <p:nvSpPr>
          <p:cNvPr id="3" name="Content Placeholder 2"/>
          <p:cNvSpPr>
            <a:spLocks noGrp="1"/>
          </p:cNvSpPr>
          <p:nvPr>
            <p:ph sz="quarter" idx="1"/>
          </p:nvPr>
        </p:nvSpPr>
        <p:spPr/>
        <p:txBody>
          <a:bodyPr/>
          <a:lstStyle/>
          <a:p>
            <a:pPr>
              <a:buFont typeface="Wingdings" pitchFamily="2" charset="2"/>
              <a:buChar char="Ø"/>
            </a:pPr>
            <a:r>
              <a:rPr lang="en-US" dirty="0" smtClean="0"/>
              <a:t>This case will improve my trademark law understanding.</a:t>
            </a:r>
            <a:endParaRPr lang="en-US" dirty="0"/>
          </a:p>
          <a:p>
            <a:pPr>
              <a:buFont typeface="Wingdings" pitchFamily="2" charset="2"/>
              <a:buChar char="Ø"/>
            </a:pPr>
            <a:r>
              <a:rPr lang="en-US" dirty="0" smtClean="0"/>
              <a:t>The case will help me understand the concept of trade dress.</a:t>
            </a:r>
          </a:p>
        </p:txBody>
      </p:sp>
      <p:sp>
        <p:nvSpPr>
          <p:cNvPr id="4" name="Slide Number Placeholder 3"/>
          <p:cNvSpPr>
            <a:spLocks noGrp="1"/>
          </p:cNvSpPr>
          <p:nvPr>
            <p:ph type="sldNum" sz="quarter" idx="12"/>
          </p:nvPr>
        </p:nvSpPr>
        <p:spPr/>
        <p:txBody>
          <a:bodyPr/>
          <a:lstStyle/>
          <a:p>
            <a:fld id="{BAC3C97B-FEB6-4BC4-BA88-AB21D02882D4}" type="slidenum">
              <a:rPr lang="en-US" smtClean="0"/>
              <a:pPr/>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Taco_Cabana_Dallas.jpg"/>
          <p:cNvPicPr>
            <a:picLocks noGrp="1" noChangeAspect="1"/>
          </p:cNvPicPr>
          <p:nvPr>
            <p:ph sz="quarter" idx="1"/>
          </p:nvPr>
        </p:nvPicPr>
        <p:blipFill>
          <a:blip r:embed="rId3"/>
          <a:stretch>
            <a:fillRect/>
          </a:stretch>
        </p:blipFill>
        <p:spPr>
          <a:xfrm>
            <a:off x="1219200" y="1583267"/>
            <a:ext cx="5867400" cy="4377266"/>
          </a:xfrm>
        </p:spPr>
      </p:pic>
      <p:sp>
        <p:nvSpPr>
          <p:cNvPr id="3" name="Slide Number Placeholder 2"/>
          <p:cNvSpPr>
            <a:spLocks noGrp="1"/>
          </p:cNvSpPr>
          <p:nvPr>
            <p:ph type="sldNum" sz="quarter" idx="12"/>
          </p:nvPr>
        </p:nvSpPr>
        <p:spPr/>
        <p:txBody>
          <a:bodyPr/>
          <a:lstStyle/>
          <a:p>
            <a:fld id="{BAC3C97B-FEB6-4BC4-BA88-AB21D02882D4}" type="slidenum">
              <a:rPr lang="en-US" smtClean="0"/>
              <a:pPr/>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lstStyle/>
          <a:p>
            <a:pPr>
              <a:buFont typeface="Wingdings" pitchFamily="2" charset="2"/>
              <a:buChar char="Ø"/>
            </a:pPr>
            <a:r>
              <a:rPr lang="en-US" dirty="0" smtClean="0"/>
              <a:t>I will also understand how one company can infringe the trademark of another.</a:t>
            </a:r>
          </a:p>
          <a:p>
            <a:endParaRPr lang="en-US" dirty="0"/>
          </a:p>
        </p:txBody>
      </p:sp>
      <p:sp>
        <p:nvSpPr>
          <p:cNvPr id="4" name="Slide Number Placeholder 3"/>
          <p:cNvSpPr>
            <a:spLocks noGrp="1"/>
          </p:cNvSpPr>
          <p:nvPr>
            <p:ph type="sldNum" sz="quarter" idx="12"/>
          </p:nvPr>
        </p:nvSpPr>
        <p:spPr/>
        <p:txBody>
          <a:bodyPr/>
          <a:lstStyle/>
          <a:p>
            <a:fld id="{BAC3C97B-FEB6-4BC4-BA88-AB21D02882D4}" type="slidenum">
              <a:rPr lang="en-US" smtClean="0"/>
              <a:pPr/>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70C0"/>
                </a:solidFill>
              </a:rPr>
              <a:t>The case</a:t>
            </a:r>
            <a:endParaRPr lang="en-US" dirty="0">
              <a:solidFill>
                <a:srgbClr val="0070C0"/>
              </a:solidFill>
            </a:endParaRPr>
          </a:p>
        </p:txBody>
      </p:sp>
      <p:sp>
        <p:nvSpPr>
          <p:cNvPr id="3" name="Content Placeholder 2"/>
          <p:cNvSpPr>
            <a:spLocks noGrp="1"/>
          </p:cNvSpPr>
          <p:nvPr>
            <p:ph sz="quarter" idx="1"/>
          </p:nvPr>
        </p:nvSpPr>
        <p:spPr/>
        <p:txBody>
          <a:bodyPr/>
          <a:lstStyle/>
          <a:p>
            <a:pPr>
              <a:buFont typeface="Wingdings" pitchFamily="2" charset="2"/>
              <a:buChar char="Ø"/>
            </a:pPr>
            <a:r>
              <a:rPr lang="en-US" dirty="0" smtClean="0"/>
              <a:t>Two Pesos, Inc. was sued by Taco Cabana, Inc. for infringement of trade dress.</a:t>
            </a:r>
          </a:p>
          <a:p>
            <a:pPr>
              <a:buFont typeface="Wingdings" pitchFamily="2" charset="2"/>
              <a:buChar char="Ø"/>
            </a:pPr>
            <a:r>
              <a:rPr lang="en-US" dirty="0" smtClean="0"/>
              <a:t>§ 43(a) of the Trademark Act of 1946 (</a:t>
            </a:r>
            <a:r>
              <a:rPr lang="en-US" dirty="0" err="1" smtClean="0"/>
              <a:t>Lahman</a:t>
            </a:r>
            <a:r>
              <a:rPr lang="en-US" dirty="0" smtClean="0"/>
              <a:t> Act) applies.</a:t>
            </a:r>
          </a:p>
        </p:txBody>
      </p:sp>
      <p:sp>
        <p:nvSpPr>
          <p:cNvPr id="4" name="Slide Number Placeholder 3"/>
          <p:cNvSpPr>
            <a:spLocks noGrp="1"/>
          </p:cNvSpPr>
          <p:nvPr>
            <p:ph type="sldNum" sz="quarter" idx="12"/>
          </p:nvPr>
        </p:nvSpPr>
        <p:spPr/>
        <p:txBody>
          <a:bodyPr/>
          <a:lstStyle/>
          <a:p>
            <a:fld id="{BAC3C97B-FEB6-4BC4-BA88-AB21D02882D4}" type="slidenum">
              <a:rPr lang="en-US" smtClean="0"/>
              <a:pPr/>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lstStyle/>
          <a:p>
            <a:pPr>
              <a:buFont typeface="Wingdings" pitchFamily="2" charset="2"/>
              <a:buChar char="Ø"/>
            </a:pPr>
            <a:r>
              <a:rPr lang="en-US" dirty="0" smtClean="0"/>
              <a:t>Taco Cabana trade dress was inherently distinctive.</a:t>
            </a:r>
          </a:p>
          <a:p>
            <a:pPr>
              <a:buFont typeface="Wingdings" pitchFamily="2" charset="2"/>
              <a:buChar char="Ø"/>
            </a:pPr>
            <a:r>
              <a:rPr lang="en-US" dirty="0" smtClean="0"/>
              <a:t>Damages were awarded to Taco Cabana in the judgment.</a:t>
            </a:r>
            <a:endParaRPr lang="en-US" dirty="0"/>
          </a:p>
        </p:txBody>
      </p:sp>
      <p:sp>
        <p:nvSpPr>
          <p:cNvPr id="4" name="Slide Number Placeholder 3"/>
          <p:cNvSpPr>
            <a:spLocks noGrp="1"/>
          </p:cNvSpPr>
          <p:nvPr>
            <p:ph type="sldNum" sz="quarter" idx="12"/>
          </p:nvPr>
        </p:nvSpPr>
        <p:spPr/>
        <p:txBody>
          <a:bodyPr/>
          <a:lstStyle/>
          <a:p>
            <a:fld id="{BAC3C97B-FEB6-4BC4-BA88-AB21D02882D4}" type="slidenum">
              <a:rPr lang="en-US" smtClean="0"/>
              <a:pPr/>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lstStyle/>
          <a:p>
            <a:pPr>
              <a:buFont typeface="Wingdings" pitchFamily="2" charset="2"/>
              <a:buChar char="Ø"/>
            </a:pPr>
            <a:r>
              <a:rPr lang="en-US" dirty="0" smtClean="0"/>
              <a:t>Taco Cabana’s trade dress has been deliberately and intentionally infringed by Two Pesos.</a:t>
            </a:r>
            <a:endParaRPr lang="en-US" dirty="0"/>
          </a:p>
        </p:txBody>
      </p:sp>
      <p:sp>
        <p:nvSpPr>
          <p:cNvPr id="4" name="Slide Number Placeholder 3"/>
          <p:cNvSpPr>
            <a:spLocks noGrp="1"/>
          </p:cNvSpPr>
          <p:nvPr>
            <p:ph type="sldNum" sz="quarter" idx="12"/>
          </p:nvPr>
        </p:nvSpPr>
        <p:spPr/>
        <p:txBody>
          <a:bodyPr/>
          <a:lstStyle/>
          <a:p>
            <a:fld id="{BAC3C97B-FEB6-4BC4-BA88-AB21D02882D4}" type="slidenum">
              <a:rPr lang="en-US" smtClean="0"/>
              <a:pPr/>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70C0"/>
                </a:solidFill>
              </a:rPr>
              <a:t>Trade dress</a:t>
            </a:r>
            <a:endParaRPr lang="en-US" dirty="0">
              <a:solidFill>
                <a:srgbClr val="0070C0"/>
              </a:solidFill>
            </a:endParaRPr>
          </a:p>
        </p:txBody>
      </p:sp>
      <p:pic>
        <p:nvPicPr>
          <p:cNvPr id="6" name="Content Placeholder 5" descr="TACO TWO.jpg"/>
          <p:cNvPicPr>
            <a:picLocks noGrp="1" noChangeAspect="1"/>
          </p:cNvPicPr>
          <p:nvPr>
            <p:ph sz="quarter" idx="1"/>
          </p:nvPr>
        </p:nvPicPr>
        <p:blipFill>
          <a:blip r:embed="rId3"/>
          <a:stretch>
            <a:fillRect/>
          </a:stretch>
        </p:blipFill>
        <p:spPr>
          <a:xfrm>
            <a:off x="1066800" y="1600200"/>
            <a:ext cx="6781799" cy="4800600"/>
          </a:xfrm>
        </p:spPr>
      </p:pic>
      <p:sp>
        <p:nvSpPr>
          <p:cNvPr id="4" name="Slide Number Placeholder 3"/>
          <p:cNvSpPr>
            <a:spLocks noGrp="1"/>
          </p:cNvSpPr>
          <p:nvPr>
            <p:ph type="sldNum" sz="quarter" idx="12"/>
          </p:nvPr>
        </p:nvSpPr>
        <p:spPr/>
        <p:txBody>
          <a:bodyPr/>
          <a:lstStyle/>
          <a:p>
            <a:fld id="{BAC3C97B-FEB6-4BC4-BA88-AB21D02882D4}" type="slidenum">
              <a:rPr lang="en-US" smtClean="0"/>
              <a:pPr/>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70C0"/>
                </a:solidFill>
              </a:rPr>
              <a:t>Lanham Act</a:t>
            </a:r>
            <a:endParaRPr lang="en-US" dirty="0">
              <a:solidFill>
                <a:srgbClr val="0070C0"/>
              </a:solidFill>
            </a:endParaRPr>
          </a:p>
        </p:txBody>
      </p:sp>
      <p:sp>
        <p:nvSpPr>
          <p:cNvPr id="3" name="Content Placeholder 2"/>
          <p:cNvSpPr>
            <a:spLocks noGrp="1"/>
          </p:cNvSpPr>
          <p:nvPr>
            <p:ph sz="quarter" idx="1"/>
          </p:nvPr>
        </p:nvSpPr>
        <p:spPr/>
        <p:txBody>
          <a:bodyPr/>
          <a:lstStyle/>
          <a:p>
            <a:pPr>
              <a:buFont typeface="Wingdings" pitchFamily="2" charset="2"/>
              <a:buChar char="Ø"/>
            </a:pPr>
            <a:r>
              <a:rPr lang="en-US" dirty="0" smtClean="0"/>
              <a:t>Prohibits use of marks which is misleading and deceptive.</a:t>
            </a:r>
            <a:endParaRPr lang="en-US" dirty="0"/>
          </a:p>
        </p:txBody>
      </p:sp>
      <p:sp>
        <p:nvSpPr>
          <p:cNvPr id="4" name="Slide Number Placeholder 3"/>
          <p:cNvSpPr>
            <a:spLocks noGrp="1"/>
          </p:cNvSpPr>
          <p:nvPr>
            <p:ph type="sldNum" sz="quarter" idx="12"/>
          </p:nvPr>
        </p:nvSpPr>
        <p:spPr/>
        <p:txBody>
          <a:bodyPr/>
          <a:lstStyle/>
          <a:p>
            <a:fld id="{BAC3C97B-FEB6-4BC4-BA88-AB21D02882D4}" type="slidenum">
              <a:rPr lang="en-US" smtClean="0"/>
              <a:pPr/>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70C0"/>
                </a:solidFill>
              </a:rPr>
              <a:t>Outcome</a:t>
            </a:r>
            <a:endParaRPr lang="en-US" dirty="0">
              <a:solidFill>
                <a:srgbClr val="0070C0"/>
              </a:solidFill>
            </a:endParaRPr>
          </a:p>
        </p:txBody>
      </p:sp>
      <p:sp>
        <p:nvSpPr>
          <p:cNvPr id="3" name="Content Placeholder 2"/>
          <p:cNvSpPr>
            <a:spLocks noGrp="1"/>
          </p:cNvSpPr>
          <p:nvPr>
            <p:ph sz="quarter" idx="1"/>
          </p:nvPr>
        </p:nvSpPr>
        <p:spPr/>
        <p:txBody>
          <a:bodyPr/>
          <a:lstStyle/>
          <a:p>
            <a:pPr>
              <a:buFont typeface="Wingdings" pitchFamily="2" charset="2"/>
              <a:buChar char="Ø"/>
            </a:pPr>
            <a:r>
              <a:rPr lang="en-US" dirty="0" smtClean="0"/>
              <a:t>The trademark of Taco Cabana, Inc was infringed by  Two Pesos, Inc.</a:t>
            </a:r>
            <a:endParaRPr lang="en-US" dirty="0"/>
          </a:p>
        </p:txBody>
      </p:sp>
      <p:sp>
        <p:nvSpPr>
          <p:cNvPr id="4" name="Slide Number Placeholder 3"/>
          <p:cNvSpPr>
            <a:spLocks noGrp="1"/>
          </p:cNvSpPr>
          <p:nvPr>
            <p:ph type="sldNum" sz="quarter" idx="12"/>
          </p:nvPr>
        </p:nvSpPr>
        <p:spPr/>
        <p:txBody>
          <a:bodyPr/>
          <a:lstStyle/>
          <a:p>
            <a:fld id="{BAC3C97B-FEB6-4BC4-BA88-AB21D02882D4}" type="slidenum">
              <a:rPr lang="en-US" smtClean="0"/>
              <a:pPr/>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70C0"/>
                </a:solidFill>
              </a:rPr>
              <a:t>My opinion</a:t>
            </a:r>
            <a:endParaRPr lang="en-US" dirty="0">
              <a:solidFill>
                <a:srgbClr val="0070C0"/>
              </a:solidFill>
            </a:endParaRPr>
          </a:p>
        </p:txBody>
      </p:sp>
      <p:sp>
        <p:nvSpPr>
          <p:cNvPr id="3" name="Content Placeholder 2"/>
          <p:cNvSpPr>
            <a:spLocks noGrp="1"/>
          </p:cNvSpPr>
          <p:nvPr>
            <p:ph sz="quarter" idx="1"/>
          </p:nvPr>
        </p:nvSpPr>
        <p:spPr/>
        <p:txBody>
          <a:bodyPr/>
          <a:lstStyle/>
          <a:p>
            <a:pPr>
              <a:buFont typeface="Wingdings" pitchFamily="2" charset="2"/>
              <a:buChar char="Ø"/>
            </a:pPr>
            <a:r>
              <a:rPr lang="en-US" dirty="0" smtClean="0"/>
              <a:t>By referring to the Lanham Act on the trademarks protection, I fully agree with the outcome of the case. (In Barfield &amp; In Blitz,  2018)</a:t>
            </a:r>
            <a:endParaRPr lang="en-US" dirty="0"/>
          </a:p>
        </p:txBody>
      </p:sp>
      <p:pic>
        <p:nvPicPr>
          <p:cNvPr id="4" name="Picture 3" descr="LanhamActGraphic.jpg"/>
          <p:cNvPicPr>
            <a:picLocks noChangeAspect="1"/>
          </p:cNvPicPr>
          <p:nvPr/>
        </p:nvPicPr>
        <p:blipFill>
          <a:blip r:embed="rId3"/>
          <a:stretch>
            <a:fillRect/>
          </a:stretch>
        </p:blipFill>
        <p:spPr>
          <a:xfrm>
            <a:off x="1905000" y="2819400"/>
            <a:ext cx="5181600" cy="3403599"/>
          </a:xfrm>
          <a:prstGeom prst="rect">
            <a:avLst/>
          </a:prstGeom>
        </p:spPr>
      </p:pic>
      <p:sp>
        <p:nvSpPr>
          <p:cNvPr id="5" name="Slide Number Placeholder 4"/>
          <p:cNvSpPr>
            <a:spLocks noGrp="1"/>
          </p:cNvSpPr>
          <p:nvPr>
            <p:ph type="sldNum" sz="quarter" idx="12"/>
          </p:nvPr>
        </p:nvSpPr>
        <p:spPr/>
        <p:txBody>
          <a:bodyPr/>
          <a:lstStyle/>
          <a:p>
            <a:fld id="{BAC3C97B-FEB6-4BC4-BA88-AB21D02882D4}" type="slidenum">
              <a:rPr lang="en-US" smtClean="0"/>
              <a:pPr/>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70C0"/>
                </a:solidFill>
              </a:rPr>
              <a:t>References</a:t>
            </a:r>
            <a:endParaRPr lang="en-US" dirty="0">
              <a:solidFill>
                <a:srgbClr val="0070C0"/>
              </a:solidFill>
            </a:endParaRPr>
          </a:p>
        </p:txBody>
      </p:sp>
      <p:sp>
        <p:nvSpPr>
          <p:cNvPr id="3" name="Content Placeholder 2"/>
          <p:cNvSpPr>
            <a:spLocks noGrp="1"/>
          </p:cNvSpPr>
          <p:nvPr>
            <p:ph sz="quarter" idx="1"/>
          </p:nvPr>
        </p:nvSpPr>
        <p:spPr/>
        <p:txBody>
          <a:bodyPr>
            <a:normAutofit fontScale="92500" lnSpcReduction="20000"/>
          </a:bodyPr>
          <a:lstStyle/>
          <a:p>
            <a:pPr>
              <a:buFont typeface="Wingdings" pitchFamily="2" charset="2"/>
              <a:buChar char="Ø"/>
            </a:pPr>
            <a:r>
              <a:rPr lang="en-US" dirty="0" err="1" smtClean="0"/>
              <a:t>Raysman</a:t>
            </a:r>
            <a:r>
              <a:rPr lang="en-US" dirty="0" smtClean="0"/>
              <a:t>, R., &amp; </a:t>
            </a:r>
            <a:r>
              <a:rPr lang="en-US" dirty="0" err="1" smtClean="0"/>
              <a:t>Raysman</a:t>
            </a:r>
            <a:r>
              <a:rPr lang="en-US" dirty="0" smtClean="0"/>
              <a:t>, R. (2002). </a:t>
            </a:r>
            <a:r>
              <a:rPr lang="en-US" i="1" dirty="0" smtClean="0"/>
              <a:t>Emerging technologies and the law: Forms and analysis</a:t>
            </a:r>
            <a:r>
              <a:rPr lang="en-US" dirty="0" smtClean="0"/>
              <a:t>. New York, N.Y: Law Journal Press.</a:t>
            </a:r>
          </a:p>
          <a:p>
            <a:pPr>
              <a:buFont typeface="Wingdings" pitchFamily="2" charset="2"/>
              <a:buChar char="Ø"/>
            </a:pPr>
            <a:r>
              <a:rPr lang="en-US" dirty="0" smtClean="0"/>
              <a:t>In Barfield, W., &amp; In Blitz, M. J. (2018). </a:t>
            </a:r>
            <a:r>
              <a:rPr lang="en-US" i="1" dirty="0" smtClean="0"/>
              <a:t>Research handbook on the law of virtual and augmented reality</a:t>
            </a:r>
            <a:r>
              <a:rPr lang="en-US" dirty="0" smtClean="0"/>
              <a:t>.</a:t>
            </a:r>
          </a:p>
          <a:p>
            <a:pPr>
              <a:buFont typeface="Wingdings" pitchFamily="2" charset="2"/>
              <a:buChar char="Ø"/>
            </a:pPr>
            <a:r>
              <a:rPr lang="en-US" dirty="0" smtClean="0">
                <a:hlinkClick r:id="rId2"/>
              </a:rPr>
              <a:t>http://www.casesofinterest.com/tiki/Two+Pesos+Inc.+v+Taco+Cabana+Inc</a:t>
            </a:r>
            <a:r>
              <a:rPr lang="en-US" dirty="0" smtClean="0">
                <a:hlinkClick r:id="rId2"/>
              </a:rPr>
              <a:t>.</a:t>
            </a:r>
            <a:endParaRPr lang="en-US" dirty="0" smtClean="0"/>
          </a:p>
          <a:p>
            <a:pPr>
              <a:buFont typeface="Wingdings" pitchFamily="2" charset="2"/>
              <a:buChar char="Ø"/>
            </a:pPr>
            <a:r>
              <a:rPr lang="en-US" dirty="0" smtClean="0">
                <a:hlinkClick r:id="rId3"/>
              </a:rPr>
              <a:t>https://</a:t>
            </a:r>
            <a:r>
              <a:rPr lang="en-US" dirty="0" smtClean="0">
                <a:hlinkClick r:id="rId3"/>
              </a:rPr>
              <a:t>www.lexisnexis.com/community/casebrief/p/casebrief-two-pesos-inc-v-taco-cabana-inc</a:t>
            </a:r>
            <a:endParaRPr lang="en-US" dirty="0" smtClean="0"/>
          </a:p>
          <a:p>
            <a:pPr>
              <a:buFont typeface="Wingdings" pitchFamily="2" charset="2"/>
              <a:buChar char="Ø"/>
            </a:pPr>
            <a:r>
              <a:rPr lang="en-US" dirty="0" smtClean="0">
                <a:hlinkClick r:id="rId4"/>
              </a:rPr>
              <a:t>https://www.casebriefs.com/blog/law/intellectual-property-law/intellectual-property-keyed-to-merges/trademark-law/two-pesos-inc-v-taco-cabana-inc-2/</a:t>
            </a:r>
            <a:endParaRPr lang="en-US" dirty="0"/>
          </a:p>
        </p:txBody>
      </p:sp>
      <p:sp>
        <p:nvSpPr>
          <p:cNvPr id="4" name="Slide Number Placeholder 3"/>
          <p:cNvSpPr>
            <a:spLocks noGrp="1"/>
          </p:cNvSpPr>
          <p:nvPr>
            <p:ph type="sldNum" sz="quarter" idx="12"/>
          </p:nvPr>
        </p:nvSpPr>
        <p:spPr/>
        <p:txBody>
          <a:bodyPr/>
          <a:lstStyle/>
          <a:p>
            <a:fld id="{BAC3C97B-FEB6-4BC4-BA88-AB21D02882D4}" type="slidenum">
              <a:rPr lang="en-US" smtClean="0"/>
              <a:pPr/>
              <a:t>13</a:t>
            </a:fld>
            <a:endParaRPr lang="en-US"/>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161</TotalTime>
  <Words>1119</Words>
  <Application>Microsoft Office PowerPoint</Application>
  <PresentationFormat>On-screen Show (4:3)</PresentationFormat>
  <Paragraphs>84</Paragraphs>
  <Slides>13</Slides>
  <Notes>11</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Civic</vt:lpstr>
      <vt:lpstr>Name Institution Date Trademark Law</vt:lpstr>
      <vt:lpstr>Two Pesos, Inc. v. Taco Cabana, Inc.</vt:lpstr>
      <vt:lpstr>Why this case choice</vt:lpstr>
      <vt:lpstr>Slide 4</vt:lpstr>
      <vt:lpstr>Slide 5</vt:lpstr>
      <vt:lpstr>The case</vt:lpstr>
      <vt:lpstr>Slide 7</vt:lpstr>
      <vt:lpstr>Slide 8</vt:lpstr>
      <vt:lpstr>Trade dress</vt:lpstr>
      <vt:lpstr>Lanham Act</vt:lpstr>
      <vt:lpstr>Outcome</vt:lpstr>
      <vt:lpstr>My opinion</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AbduAlqa</dc:creator>
  <cp:lastModifiedBy>AbduAlqa</cp:lastModifiedBy>
  <cp:revision>19</cp:revision>
  <dcterms:created xsi:type="dcterms:W3CDTF">2020-03-30T09:18:13Z</dcterms:created>
  <dcterms:modified xsi:type="dcterms:W3CDTF">2020-03-30T12:31:31Z</dcterms:modified>
</cp:coreProperties>
</file>